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Roboto Slab"/>
      <p:regular r:id="rId18"/>
      <p:bold r:id="rId19"/>
    </p:embeddedFon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7.xml"/><Relationship Id="rId22" Type="http://schemas.openxmlformats.org/officeDocument/2006/relationships/font" Target="fonts/Roboto-italic.fntdata"/><Relationship Id="rId10" Type="http://schemas.openxmlformats.org/officeDocument/2006/relationships/slide" Target="slides/slide6.xml"/><Relationship Id="rId21" Type="http://schemas.openxmlformats.org/officeDocument/2006/relationships/font" Target="fonts/Roboto-bold.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RobotoSlab-bold.fntdata"/><Relationship Id="rId6" Type="http://schemas.openxmlformats.org/officeDocument/2006/relationships/slide" Target="slides/slide2.xml"/><Relationship Id="rId18" Type="http://schemas.openxmlformats.org/officeDocument/2006/relationships/font" Target="fonts/RobotoSlab-regular.fntdata"/><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png>
</file>

<file path=ppt/media/image0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9" name="Shape 59"/>
        <p:cNvGrpSpPr/>
        <p:nvPr/>
      </p:nvGrpSpPr>
      <p:grpSpPr>
        <a:xfrm>
          <a:off x="0" y="0"/>
          <a:ext cx="0" cy="0"/>
          <a:chOff x="0" y="0"/>
          <a:chExt cx="0" cy="0"/>
        </a:xfrm>
      </p:grpSpPr>
      <p:sp>
        <p:nvSpPr>
          <p:cNvPr id="60" name="Shape 60"/>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1" name="Shape 6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9" name="Shape 119"/>
        <p:cNvGrpSpPr/>
        <p:nvPr/>
      </p:nvGrpSpPr>
      <p:grpSpPr>
        <a:xfrm>
          <a:off x="0" y="0"/>
          <a:ext cx="0" cy="0"/>
          <a:chOff x="0" y="0"/>
          <a:chExt cx="0" cy="0"/>
        </a:xfrm>
      </p:grpSpPr>
      <p:sp>
        <p:nvSpPr>
          <p:cNvPr id="120" name="Shape 1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1" name="Shape 12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2" name="Shape 132"/>
        <p:cNvGrpSpPr/>
        <p:nvPr/>
      </p:nvGrpSpPr>
      <p:grpSpPr>
        <a:xfrm>
          <a:off x="0" y="0"/>
          <a:ext cx="0" cy="0"/>
          <a:chOff x="0" y="0"/>
          <a:chExt cx="0" cy="0"/>
        </a:xfrm>
      </p:grpSpPr>
      <p:sp>
        <p:nvSpPr>
          <p:cNvPr id="133" name="Shape 1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 name="Shape 13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
              <a:t>So the reason I wanted to create my own weather station was because I was tired of feeling like this… For me I would check the weather before I got out of bed and then decide what I should wear for the day. So because of this this sometimes I would wear too much clothing or not enough clothing for the day and would be uncomfortable for half the day.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 name="Shape 8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2" name="Shape 92"/>
        <p:cNvGrpSpPr/>
        <p:nvPr/>
      </p:nvGrpSpPr>
      <p:grpSpPr>
        <a:xfrm>
          <a:off x="0" y="0"/>
          <a:ext cx="0" cy="0"/>
          <a:chOff x="0" y="0"/>
          <a:chExt cx="0" cy="0"/>
        </a:xfrm>
      </p:grpSpPr>
      <p:sp>
        <p:nvSpPr>
          <p:cNvPr id="93" name="Shape 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4" name="Shape 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6" name="Shape 106"/>
        <p:cNvGrpSpPr/>
        <p:nvPr/>
      </p:nvGrpSpPr>
      <p:grpSpPr>
        <a:xfrm>
          <a:off x="0" y="0"/>
          <a:ext cx="0" cy="0"/>
          <a:chOff x="0" y="0"/>
          <a:chExt cx="0" cy="0"/>
        </a:xfrm>
      </p:grpSpPr>
      <p:sp>
        <p:nvSpPr>
          <p:cNvPr id="107" name="Shape 1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8" name="Shape 10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2" name="Shape 112"/>
        <p:cNvGrpSpPr/>
        <p:nvPr/>
      </p:nvGrpSpPr>
      <p:grpSpPr>
        <a:xfrm>
          <a:off x="0" y="0"/>
          <a:ext cx="0" cy="0"/>
          <a:chOff x="0" y="0"/>
          <a:chExt cx="0" cy="0"/>
        </a:xfrm>
      </p:grpSpPr>
      <p:sp>
        <p:nvSpPr>
          <p:cNvPr id="113" name="Shape 1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4" name="Shape 11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p:nvPr/>
        </p:nvSpPr>
        <p:spPr>
          <a:xfrm>
            <a:off x="1524800" y="672605"/>
            <a:ext cx="1081625" cy="1124950"/>
          </a:xfrm>
          <a:custGeom>
            <a:pathLst>
              <a:path extrusionOk="0" h="44998" w="43265">
                <a:moveTo>
                  <a:pt x="0" y="44998"/>
                </a:moveTo>
                <a:lnTo>
                  <a:pt x="0" y="0"/>
                </a:lnTo>
                <a:lnTo>
                  <a:pt x="43265" y="0"/>
                </a:lnTo>
              </a:path>
            </a:pathLst>
          </a:custGeom>
          <a:noFill/>
          <a:ln cap="flat" cmpd="sng" w="28575">
            <a:solidFill>
              <a:schemeClr val="accent5"/>
            </a:solidFill>
            <a:prstDash val="solid"/>
            <a:miter/>
            <a:headEnd len="med" w="med" type="none"/>
            <a:tailEnd len="med" w="med" type="none"/>
          </a:ln>
        </p:spPr>
      </p:sp>
      <p:sp>
        <p:nvSpPr>
          <p:cNvPr id="11" name="Shape 11"/>
          <p:cNvSpPr/>
          <p:nvPr/>
        </p:nvSpPr>
        <p:spPr>
          <a:xfrm rot="10800000">
            <a:off x="6537562" y="3342925"/>
            <a:ext cx="1081625" cy="1124950"/>
          </a:xfrm>
          <a:custGeom>
            <a:pathLst>
              <a:path extrusionOk="0" h="44998" w="43265">
                <a:moveTo>
                  <a:pt x="0" y="44998"/>
                </a:moveTo>
                <a:lnTo>
                  <a:pt x="0" y="0"/>
                </a:lnTo>
                <a:lnTo>
                  <a:pt x="43265" y="0"/>
                </a:lnTo>
              </a:path>
            </a:pathLst>
          </a:custGeom>
          <a:noFill/>
          <a:ln cap="flat" cmpd="sng" w="28575">
            <a:solidFill>
              <a:schemeClr val="accent5"/>
            </a:solidFill>
            <a:prstDash val="solid"/>
            <a:miter/>
            <a:headEnd len="med" w="med" type="none"/>
            <a:tailEnd len="med" w="med" type="none"/>
          </a:ln>
        </p:spPr>
      </p:sp>
      <p:cxnSp>
        <p:nvCxnSpPr>
          <p:cNvPr id="12" name="Shape 12"/>
          <p:cNvCxnSpPr/>
          <p:nvPr/>
        </p:nvCxnSpPr>
        <p:spPr>
          <a:xfrm>
            <a:off x="4359601" y="2817463"/>
            <a:ext cx="424799" cy="0"/>
          </a:xfrm>
          <a:prstGeom prst="straightConnector1">
            <a:avLst/>
          </a:prstGeom>
          <a:noFill/>
          <a:ln cap="flat" cmpd="sng" w="38100">
            <a:solidFill>
              <a:schemeClr val="accent4"/>
            </a:solidFill>
            <a:prstDash val="solid"/>
            <a:round/>
            <a:headEnd len="med" w="med" type="none"/>
            <a:tailEnd len="med" w="med" type="none"/>
          </a:ln>
        </p:spPr>
      </p:cxnSp>
      <p:sp>
        <p:nvSpPr>
          <p:cNvPr id="13" name="Shape 13"/>
          <p:cNvSpPr txBox="1"/>
          <p:nvPr>
            <p:ph type="ctrTitle"/>
          </p:nvPr>
        </p:nvSpPr>
        <p:spPr>
          <a:xfrm>
            <a:off x="1680301" y="1188925"/>
            <a:ext cx="5783400" cy="1457399"/>
          </a:xfrm>
          <a:prstGeom prst="rect">
            <a:avLst/>
          </a:prstGeom>
        </p:spPr>
        <p:txBody>
          <a:bodyPr anchorCtr="0" anchor="b" bIns="91425" lIns="91425" rIns="91425" tIns="91425"/>
          <a:lstStyle>
            <a:lvl1pPr lvl="0" algn="ctr">
              <a:spcBef>
                <a:spcPts val="0"/>
              </a:spcBef>
              <a:buSzPct val="100000"/>
              <a:defRPr sz="4000"/>
            </a:lvl1pPr>
            <a:lvl2pPr lvl="1" algn="ctr">
              <a:spcBef>
                <a:spcPts val="0"/>
              </a:spcBef>
              <a:buSzPct val="100000"/>
              <a:defRPr sz="4000"/>
            </a:lvl2pPr>
            <a:lvl3pPr lvl="2" algn="ctr">
              <a:spcBef>
                <a:spcPts val="0"/>
              </a:spcBef>
              <a:buSzPct val="100000"/>
              <a:defRPr sz="4000"/>
            </a:lvl3pPr>
            <a:lvl4pPr lvl="3" algn="ctr">
              <a:spcBef>
                <a:spcPts val="0"/>
              </a:spcBef>
              <a:buSzPct val="100000"/>
              <a:defRPr sz="4000"/>
            </a:lvl4pPr>
            <a:lvl5pPr lvl="4" algn="ctr">
              <a:spcBef>
                <a:spcPts val="0"/>
              </a:spcBef>
              <a:buSzPct val="100000"/>
              <a:defRPr sz="4000"/>
            </a:lvl5pPr>
            <a:lvl6pPr lvl="5" algn="ctr">
              <a:spcBef>
                <a:spcPts val="0"/>
              </a:spcBef>
              <a:buSzPct val="100000"/>
              <a:defRPr sz="4000"/>
            </a:lvl6pPr>
            <a:lvl7pPr lvl="6" algn="ctr">
              <a:spcBef>
                <a:spcPts val="0"/>
              </a:spcBef>
              <a:buSzPct val="100000"/>
              <a:defRPr sz="4000"/>
            </a:lvl7pPr>
            <a:lvl8pPr lvl="7" algn="ctr">
              <a:spcBef>
                <a:spcPts val="0"/>
              </a:spcBef>
              <a:buSzPct val="100000"/>
              <a:defRPr sz="4000"/>
            </a:lvl8pPr>
            <a:lvl9pPr lvl="8" algn="ctr">
              <a:spcBef>
                <a:spcPts val="0"/>
              </a:spcBef>
              <a:buSzPct val="100000"/>
              <a:defRPr sz="4000"/>
            </a:lvl9pPr>
          </a:lstStyle>
          <a:p/>
        </p:txBody>
      </p:sp>
      <p:sp>
        <p:nvSpPr>
          <p:cNvPr id="14" name="Shape 14"/>
          <p:cNvSpPr txBox="1"/>
          <p:nvPr>
            <p:ph idx="1" type="subTitle"/>
          </p:nvPr>
        </p:nvSpPr>
        <p:spPr>
          <a:xfrm>
            <a:off x="1680301" y="3049450"/>
            <a:ext cx="5783400" cy="909000"/>
          </a:xfrm>
          <a:prstGeom prst="rect">
            <a:avLst/>
          </a:prstGeom>
        </p:spPr>
        <p:txBody>
          <a:bodyPr anchorCtr="0" anchor="t" bIns="91425" lIns="91425" rIns="91425" tIns="91425"/>
          <a:lstStyle>
            <a:lvl1pPr lvl="0"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9pPr>
          </a:lstStyle>
          <a:p/>
        </p:txBody>
      </p:sp>
      <p:sp>
        <p:nvSpPr>
          <p:cNvPr id="15" name="Shape 1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52" name="Shape 52"/>
        <p:cNvGrpSpPr/>
        <p:nvPr/>
      </p:nvGrpSpPr>
      <p:grpSpPr>
        <a:xfrm>
          <a:off x="0" y="0"/>
          <a:ext cx="0" cy="0"/>
          <a:chOff x="0" y="0"/>
          <a:chExt cx="0" cy="0"/>
        </a:xfrm>
      </p:grpSpPr>
      <p:sp>
        <p:nvSpPr>
          <p:cNvPr id="53" name="Shape 53"/>
          <p:cNvSpPr/>
          <p:nvPr/>
        </p:nvSpPr>
        <p:spPr>
          <a:xfrm>
            <a:off x="150" y="5076825"/>
            <a:ext cx="9143699" cy="66599"/>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54" name="Shape 54"/>
          <p:cNvSpPr txBox="1"/>
          <p:nvPr>
            <p:ph type="title"/>
          </p:nvPr>
        </p:nvSpPr>
        <p:spPr>
          <a:xfrm>
            <a:off x="387900" y="1152450"/>
            <a:ext cx="8368200" cy="1538399"/>
          </a:xfrm>
          <a:prstGeom prst="rect">
            <a:avLst/>
          </a:prstGeom>
        </p:spPr>
        <p:txBody>
          <a:bodyPr anchorCtr="0" anchor="ctr" bIns="91425" lIns="91425" rIns="91425" tIns="91425"/>
          <a:lstStyle>
            <a:lvl1pPr lvl="0" algn="ctr">
              <a:spcBef>
                <a:spcPts val="0"/>
              </a:spcBef>
              <a:buClr>
                <a:schemeClr val="accent5"/>
              </a:buClr>
              <a:buSzPct val="100000"/>
              <a:defRPr sz="13000">
                <a:solidFill>
                  <a:schemeClr val="accent5"/>
                </a:solidFill>
              </a:defRPr>
            </a:lvl1pPr>
            <a:lvl2pPr lvl="1" algn="ctr">
              <a:spcBef>
                <a:spcPts val="0"/>
              </a:spcBef>
              <a:buClr>
                <a:schemeClr val="accent5"/>
              </a:buClr>
              <a:buSzPct val="100000"/>
              <a:defRPr sz="13000">
                <a:solidFill>
                  <a:schemeClr val="accent5"/>
                </a:solidFill>
              </a:defRPr>
            </a:lvl2pPr>
            <a:lvl3pPr lvl="2" algn="ctr">
              <a:spcBef>
                <a:spcPts val="0"/>
              </a:spcBef>
              <a:buClr>
                <a:schemeClr val="accent5"/>
              </a:buClr>
              <a:buSzPct val="100000"/>
              <a:defRPr sz="13000">
                <a:solidFill>
                  <a:schemeClr val="accent5"/>
                </a:solidFill>
              </a:defRPr>
            </a:lvl3pPr>
            <a:lvl4pPr lvl="3" algn="ctr">
              <a:spcBef>
                <a:spcPts val="0"/>
              </a:spcBef>
              <a:buClr>
                <a:schemeClr val="accent5"/>
              </a:buClr>
              <a:buSzPct val="100000"/>
              <a:defRPr sz="13000">
                <a:solidFill>
                  <a:schemeClr val="accent5"/>
                </a:solidFill>
              </a:defRPr>
            </a:lvl4pPr>
            <a:lvl5pPr lvl="4" algn="ctr">
              <a:spcBef>
                <a:spcPts val="0"/>
              </a:spcBef>
              <a:buClr>
                <a:schemeClr val="accent5"/>
              </a:buClr>
              <a:buSzPct val="100000"/>
              <a:defRPr sz="13000">
                <a:solidFill>
                  <a:schemeClr val="accent5"/>
                </a:solidFill>
              </a:defRPr>
            </a:lvl5pPr>
            <a:lvl6pPr lvl="5" algn="ctr">
              <a:spcBef>
                <a:spcPts val="0"/>
              </a:spcBef>
              <a:buClr>
                <a:schemeClr val="accent5"/>
              </a:buClr>
              <a:buSzPct val="100000"/>
              <a:defRPr sz="13000">
                <a:solidFill>
                  <a:schemeClr val="accent5"/>
                </a:solidFill>
              </a:defRPr>
            </a:lvl6pPr>
            <a:lvl7pPr lvl="6" algn="ctr">
              <a:spcBef>
                <a:spcPts val="0"/>
              </a:spcBef>
              <a:buClr>
                <a:schemeClr val="accent5"/>
              </a:buClr>
              <a:buSzPct val="100000"/>
              <a:defRPr sz="13000">
                <a:solidFill>
                  <a:schemeClr val="accent5"/>
                </a:solidFill>
              </a:defRPr>
            </a:lvl7pPr>
            <a:lvl8pPr lvl="7" algn="ctr">
              <a:spcBef>
                <a:spcPts val="0"/>
              </a:spcBef>
              <a:buClr>
                <a:schemeClr val="accent5"/>
              </a:buClr>
              <a:buSzPct val="100000"/>
              <a:defRPr sz="13000">
                <a:solidFill>
                  <a:schemeClr val="accent5"/>
                </a:solidFill>
              </a:defRPr>
            </a:lvl8pPr>
            <a:lvl9pPr lvl="8" algn="ctr">
              <a:spcBef>
                <a:spcPts val="0"/>
              </a:spcBef>
              <a:buClr>
                <a:schemeClr val="accent5"/>
              </a:buClr>
              <a:buSzPct val="100000"/>
              <a:defRPr sz="13000">
                <a:solidFill>
                  <a:schemeClr val="accent5"/>
                </a:solidFill>
              </a:defRPr>
            </a:lvl9pPr>
          </a:lstStyle>
          <a:p/>
        </p:txBody>
      </p:sp>
      <p:sp>
        <p:nvSpPr>
          <p:cNvPr id="55" name="Shape 55"/>
          <p:cNvSpPr txBox="1"/>
          <p:nvPr>
            <p:ph idx="1" type="body"/>
          </p:nvPr>
        </p:nvSpPr>
        <p:spPr>
          <a:xfrm>
            <a:off x="387900" y="2919450"/>
            <a:ext cx="8368200" cy="1071599"/>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6" name="Shape 5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7" name="Shape 57"/>
        <p:cNvGrpSpPr/>
        <p:nvPr/>
      </p:nvGrpSpPr>
      <p:grpSpPr>
        <a:xfrm>
          <a:off x="0" y="0"/>
          <a:ext cx="0" cy="0"/>
          <a:chOff x="0" y="0"/>
          <a:chExt cx="0" cy="0"/>
        </a:xfrm>
      </p:grpSpPr>
      <p:sp>
        <p:nvSpPr>
          <p:cNvPr id="58" name="Shape 58"/>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6" name="Shape 16"/>
        <p:cNvGrpSpPr/>
        <p:nvPr/>
      </p:nvGrpSpPr>
      <p:grpSpPr>
        <a:xfrm>
          <a:off x="0" y="0"/>
          <a:ext cx="0" cy="0"/>
          <a:chOff x="0" y="0"/>
          <a:chExt cx="0" cy="0"/>
        </a:xfrm>
      </p:grpSpPr>
      <p:cxnSp>
        <p:nvCxnSpPr>
          <p:cNvPr id="17" name="Shape 17"/>
          <p:cNvCxnSpPr/>
          <p:nvPr/>
        </p:nvCxnSpPr>
        <p:spPr>
          <a:xfrm>
            <a:off x="4359601" y="2817463"/>
            <a:ext cx="424799" cy="0"/>
          </a:xfrm>
          <a:prstGeom prst="straightConnector1">
            <a:avLst/>
          </a:prstGeom>
          <a:noFill/>
          <a:ln cap="flat" cmpd="sng" w="38100">
            <a:solidFill>
              <a:schemeClr val="accent4"/>
            </a:solidFill>
            <a:prstDash val="solid"/>
            <a:round/>
            <a:headEnd len="med" w="med" type="none"/>
            <a:tailEnd len="med" w="med" type="none"/>
          </a:ln>
        </p:spPr>
      </p:cxnSp>
      <p:sp>
        <p:nvSpPr>
          <p:cNvPr id="18" name="Shape 18"/>
          <p:cNvSpPr txBox="1"/>
          <p:nvPr>
            <p:ph type="title"/>
          </p:nvPr>
        </p:nvSpPr>
        <p:spPr>
          <a:xfrm>
            <a:off x="480750" y="1764950"/>
            <a:ext cx="8222100" cy="907500"/>
          </a:xfrm>
          <a:prstGeom prst="rect">
            <a:avLst/>
          </a:prstGeom>
        </p:spPr>
        <p:txBody>
          <a:bodyPr anchorCtr="0" anchor="b" bIns="91425" lIns="91425" rIns="91425"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9" name="Shape 1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0" name="Shape 20"/>
        <p:cNvGrpSpPr/>
        <p:nvPr/>
      </p:nvGrpSpPr>
      <p:grpSpPr>
        <a:xfrm>
          <a:off x="0" y="0"/>
          <a:ext cx="0" cy="0"/>
          <a:chOff x="0" y="0"/>
          <a:chExt cx="0" cy="0"/>
        </a:xfrm>
      </p:grpSpPr>
      <p:cxnSp>
        <p:nvCxnSpPr>
          <p:cNvPr id="21" name="Shape 21"/>
          <p:cNvCxnSpPr/>
          <p:nvPr/>
        </p:nvCxnSpPr>
        <p:spPr>
          <a:xfrm>
            <a:off x="492562" y="1260283"/>
            <a:ext cx="424799" cy="0"/>
          </a:xfrm>
          <a:prstGeom prst="straightConnector1">
            <a:avLst/>
          </a:prstGeom>
          <a:noFill/>
          <a:ln cap="flat" cmpd="sng" w="38100">
            <a:solidFill>
              <a:schemeClr val="accent4"/>
            </a:solidFill>
            <a:prstDash val="solid"/>
            <a:round/>
            <a:headEnd len="med" w="med" type="none"/>
            <a:tailEnd len="med" w="med" type="none"/>
          </a:ln>
        </p:spPr>
      </p:cxnSp>
      <p:sp>
        <p:nvSpPr>
          <p:cNvPr id="22" name="Shape 22"/>
          <p:cNvSpPr txBox="1"/>
          <p:nvPr>
            <p:ph type="title"/>
          </p:nvPr>
        </p:nvSpPr>
        <p:spPr>
          <a:xfrm>
            <a:off x="387900" y="458025"/>
            <a:ext cx="8368200" cy="686099"/>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 type="body"/>
          </p:nvPr>
        </p:nvSpPr>
        <p:spPr>
          <a:xfrm>
            <a:off x="387900" y="1489824"/>
            <a:ext cx="8368200" cy="30788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4" name="Shape 2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5" name="Shape 25"/>
        <p:cNvGrpSpPr/>
        <p:nvPr/>
      </p:nvGrpSpPr>
      <p:grpSpPr>
        <a:xfrm>
          <a:off x="0" y="0"/>
          <a:ext cx="0" cy="0"/>
          <a:chOff x="0" y="0"/>
          <a:chExt cx="0" cy="0"/>
        </a:xfrm>
      </p:grpSpPr>
      <p:cxnSp>
        <p:nvCxnSpPr>
          <p:cNvPr id="26" name="Shape 26"/>
          <p:cNvCxnSpPr/>
          <p:nvPr/>
        </p:nvCxnSpPr>
        <p:spPr>
          <a:xfrm>
            <a:off x="492562" y="1260283"/>
            <a:ext cx="424799" cy="0"/>
          </a:xfrm>
          <a:prstGeom prst="straightConnector1">
            <a:avLst/>
          </a:prstGeom>
          <a:noFill/>
          <a:ln cap="flat" cmpd="sng" w="38100">
            <a:solidFill>
              <a:schemeClr val="accent4"/>
            </a:solidFill>
            <a:prstDash val="solid"/>
            <a:round/>
            <a:headEnd len="med" w="med" type="none"/>
            <a:tailEnd len="med" w="med" type="none"/>
          </a:ln>
        </p:spPr>
      </p:cxnSp>
      <p:sp>
        <p:nvSpPr>
          <p:cNvPr id="27" name="Shape 27"/>
          <p:cNvSpPr txBox="1"/>
          <p:nvPr>
            <p:ph type="title"/>
          </p:nvPr>
        </p:nvSpPr>
        <p:spPr>
          <a:xfrm>
            <a:off x="387900" y="458025"/>
            <a:ext cx="8368200" cy="686099"/>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 type="body"/>
          </p:nvPr>
        </p:nvSpPr>
        <p:spPr>
          <a:xfrm>
            <a:off x="387900" y="1489825"/>
            <a:ext cx="3999899" cy="3078899"/>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9" name="Shape 29"/>
          <p:cNvSpPr txBox="1"/>
          <p:nvPr>
            <p:ph idx="2" type="body"/>
          </p:nvPr>
        </p:nvSpPr>
        <p:spPr>
          <a:xfrm>
            <a:off x="4756200" y="1489825"/>
            <a:ext cx="3999899" cy="3078899"/>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0" name="Shape 3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1" name="Shape 31"/>
        <p:cNvGrpSpPr/>
        <p:nvPr/>
      </p:nvGrpSpPr>
      <p:grpSpPr>
        <a:xfrm>
          <a:off x="0" y="0"/>
          <a:ext cx="0" cy="0"/>
          <a:chOff x="0" y="0"/>
          <a:chExt cx="0" cy="0"/>
        </a:xfrm>
      </p:grpSpPr>
      <p:sp>
        <p:nvSpPr>
          <p:cNvPr id="32" name="Shape 32"/>
          <p:cNvSpPr txBox="1"/>
          <p:nvPr>
            <p:ph type="title"/>
          </p:nvPr>
        </p:nvSpPr>
        <p:spPr>
          <a:xfrm>
            <a:off x="387900" y="458025"/>
            <a:ext cx="8368200" cy="686099"/>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3" name="Shape 3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4" name="Shape 34"/>
        <p:cNvGrpSpPr/>
        <p:nvPr/>
      </p:nvGrpSpPr>
      <p:grpSpPr>
        <a:xfrm>
          <a:off x="0" y="0"/>
          <a:ext cx="0" cy="0"/>
          <a:chOff x="0" y="0"/>
          <a:chExt cx="0" cy="0"/>
        </a:xfrm>
      </p:grpSpPr>
      <p:cxnSp>
        <p:nvCxnSpPr>
          <p:cNvPr id="35" name="Shape 35"/>
          <p:cNvCxnSpPr/>
          <p:nvPr/>
        </p:nvCxnSpPr>
        <p:spPr>
          <a:xfrm>
            <a:off x="489218" y="1412276"/>
            <a:ext cx="331500" cy="0"/>
          </a:xfrm>
          <a:prstGeom prst="straightConnector1">
            <a:avLst/>
          </a:prstGeom>
          <a:noFill/>
          <a:ln cap="flat" cmpd="sng" w="38100">
            <a:solidFill>
              <a:schemeClr val="accent4"/>
            </a:solidFill>
            <a:prstDash val="solid"/>
            <a:round/>
            <a:headEnd len="med" w="med" type="none"/>
            <a:tailEnd len="med" w="med" type="none"/>
          </a:ln>
        </p:spPr>
      </p:cxnSp>
      <p:sp>
        <p:nvSpPr>
          <p:cNvPr id="36" name="Shape 36"/>
          <p:cNvSpPr txBox="1"/>
          <p:nvPr>
            <p:ph type="title"/>
          </p:nvPr>
        </p:nvSpPr>
        <p:spPr>
          <a:xfrm>
            <a:off x="387900" y="555600"/>
            <a:ext cx="2807999" cy="755699"/>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7" name="Shape 37"/>
          <p:cNvSpPr txBox="1"/>
          <p:nvPr>
            <p:ph idx="1" type="body"/>
          </p:nvPr>
        </p:nvSpPr>
        <p:spPr>
          <a:xfrm>
            <a:off x="387900" y="1594025"/>
            <a:ext cx="2807999" cy="26811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8" name="Shape 38"/>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9" name="Shape 39"/>
        <p:cNvGrpSpPr/>
        <p:nvPr/>
      </p:nvGrpSpPr>
      <p:grpSpPr>
        <a:xfrm>
          <a:off x="0" y="0"/>
          <a:ext cx="0" cy="0"/>
          <a:chOff x="0" y="0"/>
          <a:chExt cx="0" cy="0"/>
        </a:xfrm>
      </p:grpSpPr>
      <p:sp>
        <p:nvSpPr>
          <p:cNvPr id="40" name="Shape 40"/>
          <p:cNvSpPr txBox="1"/>
          <p:nvPr>
            <p:ph type="title"/>
          </p:nvPr>
        </p:nvSpPr>
        <p:spPr>
          <a:xfrm>
            <a:off x="490250" y="526350"/>
            <a:ext cx="56187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41" name="Shape 4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2" name="Shape 42"/>
        <p:cNvGrpSpPr/>
        <p:nvPr/>
      </p:nvGrpSpPr>
      <p:grpSpPr>
        <a:xfrm>
          <a:off x="0" y="0"/>
          <a:ext cx="0" cy="0"/>
          <a:chOff x="0" y="0"/>
          <a:chExt cx="0" cy="0"/>
        </a:xfrm>
      </p:grpSpPr>
      <p:sp>
        <p:nvSpPr>
          <p:cNvPr id="43" name="Shape 43"/>
          <p:cNvSpPr/>
          <p:nvPr/>
        </p:nvSpPr>
        <p:spPr>
          <a:xfrm>
            <a:off x="4572000" y="-75"/>
            <a:ext cx="4572000" cy="5143499"/>
          </a:xfrm>
          <a:prstGeom prst="rect">
            <a:avLst/>
          </a:prstGeom>
          <a:solidFill>
            <a:schemeClr val="dk2"/>
          </a:solidFill>
          <a:ln>
            <a:noFill/>
          </a:ln>
        </p:spPr>
        <p:txBody>
          <a:bodyPr anchorCtr="0" anchor="ctr" bIns="91425" lIns="91425" rIns="91425" tIns="91425">
            <a:noAutofit/>
          </a:bodyPr>
          <a:lstStyle/>
          <a:p>
            <a:pPr lvl="0">
              <a:spcBef>
                <a:spcPts val="0"/>
              </a:spcBef>
              <a:buNone/>
            </a:pPr>
            <a:r>
              <a:t/>
            </a:r>
            <a:endParaRPr/>
          </a:p>
        </p:txBody>
      </p:sp>
      <p:cxnSp>
        <p:nvCxnSpPr>
          <p:cNvPr id="44" name="Shape 44"/>
          <p:cNvCxnSpPr/>
          <p:nvPr/>
        </p:nvCxnSpPr>
        <p:spPr>
          <a:xfrm>
            <a:off x="5029675" y="4495503"/>
            <a:ext cx="540899" cy="0"/>
          </a:xfrm>
          <a:prstGeom prst="straightConnector1">
            <a:avLst/>
          </a:prstGeom>
          <a:noFill/>
          <a:ln cap="flat" cmpd="sng" w="38100">
            <a:solidFill>
              <a:schemeClr val="accent5"/>
            </a:solidFill>
            <a:prstDash val="solid"/>
            <a:round/>
            <a:headEnd len="med" w="med" type="none"/>
            <a:tailEnd len="med" w="med" type="none"/>
          </a:ln>
        </p:spPr>
      </p:cxnSp>
      <p:sp>
        <p:nvSpPr>
          <p:cNvPr id="45" name="Shape 45"/>
          <p:cNvSpPr txBox="1"/>
          <p:nvPr>
            <p:ph type="title"/>
          </p:nvPr>
        </p:nvSpPr>
        <p:spPr>
          <a:xfrm>
            <a:off x="265500" y="1209075"/>
            <a:ext cx="4045199" cy="1506299"/>
          </a:xfrm>
          <a:prstGeom prst="rect">
            <a:avLst/>
          </a:prstGeom>
        </p:spPr>
        <p:txBody>
          <a:bodyPr anchorCtr="0" anchor="b" bIns="91425" lIns="91425" rIns="91425" tIns="91425"/>
          <a:lstStyle>
            <a:lvl1pPr lvl="0" algn="ctr">
              <a:spcBef>
                <a:spcPts val="0"/>
              </a:spcBef>
              <a:buSzPct val="100000"/>
              <a:defRPr sz="3800"/>
            </a:lvl1pPr>
            <a:lvl2pPr lvl="1" algn="ctr">
              <a:spcBef>
                <a:spcPts val="0"/>
              </a:spcBef>
              <a:buSzPct val="100000"/>
              <a:defRPr sz="3800"/>
            </a:lvl2pPr>
            <a:lvl3pPr lvl="2" algn="ctr">
              <a:spcBef>
                <a:spcPts val="0"/>
              </a:spcBef>
              <a:buSzPct val="100000"/>
              <a:defRPr sz="3800"/>
            </a:lvl3pPr>
            <a:lvl4pPr lvl="3" algn="ctr">
              <a:spcBef>
                <a:spcPts val="0"/>
              </a:spcBef>
              <a:buSzPct val="100000"/>
              <a:defRPr sz="3800"/>
            </a:lvl4pPr>
            <a:lvl5pPr lvl="4" algn="ctr">
              <a:spcBef>
                <a:spcPts val="0"/>
              </a:spcBef>
              <a:buSzPct val="100000"/>
              <a:defRPr sz="3800"/>
            </a:lvl5pPr>
            <a:lvl6pPr lvl="5" algn="ctr">
              <a:spcBef>
                <a:spcPts val="0"/>
              </a:spcBef>
              <a:buSzPct val="100000"/>
              <a:defRPr sz="3800"/>
            </a:lvl6pPr>
            <a:lvl7pPr lvl="6" algn="ctr">
              <a:spcBef>
                <a:spcPts val="0"/>
              </a:spcBef>
              <a:buSzPct val="100000"/>
              <a:defRPr sz="3800"/>
            </a:lvl7pPr>
            <a:lvl8pPr lvl="7" algn="ctr">
              <a:spcBef>
                <a:spcPts val="0"/>
              </a:spcBef>
              <a:buSzPct val="100000"/>
              <a:defRPr sz="3800"/>
            </a:lvl8pPr>
            <a:lvl9pPr lvl="8" algn="ctr">
              <a:spcBef>
                <a:spcPts val="0"/>
              </a:spcBef>
              <a:buSzPct val="100000"/>
              <a:defRPr sz="3800"/>
            </a:lvl9pPr>
          </a:lstStyle>
          <a:p/>
        </p:txBody>
      </p:sp>
      <p:sp>
        <p:nvSpPr>
          <p:cNvPr id="46" name="Shape 46"/>
          <p:cNvSpPr txBox="1"/>
          <p:nvPr>
            <p:ph idx="1" type="subTitle"/>
          </p:nvPr>
        </p:nvSpPr>
        <p:spPr>
          <a:xfrm>
            <a:off x="265500" y="2769000"/>
            <a:ext cx="4045199" cy="1345500"/>
          </a:xfrm>
          <a:prstGeom prst="rect">
            <a:avLst/>
          </a:prstGeom>
        </p:spPr>
        <p:txBody>
          <a:bodyPr anchorCtr="0" anchor="t" bIns="91425" lIns="91425" rIns="91425" tIns="91425"/>
          <a:lstStyle>
            <a:lvl1pPr lvl="0" algn="ctr">
              <a:lnSpc>
                <a:spcPct val="100000"/>
              </a:lnSpc>
              <a:spcBef>
                <a:spcPts val="0"/>
              </a:spcBef>
              <a:spcAft>
                <a:spcPts val="0"/>
              </a:spcAft>
              <a:buClr>
                <a:schemeClr val="accent5"/>
              </a:buClr>
              <a:buSzPct val="100000"/>
              <a:buNone/>
              <a:defRPr sz="2100">
                <a:solidFill>
                  <a:schemeClr val="accent5"/>
                </a:solidFill>
              </a:defRPr>
            </a:lvl1pPr>
            <a:lvl2pPr lvl="1" algn="ctr">
              <a:lnSpc>
                <a:spcPct val="100000"/>
              </a:lnSpc>
              <a:spcBef>
                <a:spcPts val="0"/>
              </a:spcBef>
              <a:spcAft>
                <a:spcPts val="0"/>
              </a:spcAft>
              <a:buClr>
                <a:schemeClr val="accent5"/>
              </a:buClr>
              <a:buSzPct val="100000"/>
              <a:buNone/>
              <a:defRPr sz="2100">
                <a:solidFill>
                  <a:schemeClr val="accent5"/>
                </a:solidFill>
              </a:defRPr>
            </a:lvl2pPr>
            <a:lvl3pPr lvl="2" algn="ctr">
              <a:lnSpc>
                <a:spcPct val="100000"/>
              </a:lnSpc>
              <a:spcBef>
                <a:spcPts val="0"/>
              </a:spcBef>
              <a:spcAft>
                <a:spcPts val="0"/>
              </a:spcAft>
              <a:buClr>
                <a:schemeClr val="accent5"/>
              </a:buClr>
              <a:buSzPct val="100000"/>
              <a:buNone/>
              <a:defRPr sz="2100">
                <a:solidFill>
                  <a:schemeClr val="accent5"/>
                </a:solidFill>
              </a:defRPr>
            </a:lvl3pPr>
            <a:lvl4pPr lvl="3" algn="ctr">
              <a:lnSpc>
                <a:spcPct val="100000"/>
              </a:lnSpc>
              <a:spcBef>
                <a:spcPts val="0"/>
              </a:spcBef>
              <a:spcAft>
                <a:spcPts val="0"/>
              </a:spcAft>
              <a:buClr>
                <a:schemeClr val="accent5"/>
              </a:buClr>
              <a:buSzPct val="100000"/>
              <a:buNone/>
              <a:defRPr sz="2100">
                <a:solidFill>
                  <a:schemeClr val="accent5"/>
                </a:solidFill>
              </a:defRPr>
            </a:lvl4pPr>
            <a:lvl5pPr lvl="4" algn="ctr">
              <a:lnSpc>
                <a:spcPct val="100000"/>
              </a:lnSpc>
              <a:spcBef>
                <a:spcPts val="0"/>
              </a:spcBef>
              <a:spcAft>
                <a:spcPts val="0"/>
              </a:spcAft>
              <a:buClr>
                <a:schemeClr val="accent5"/>
              </a:buClr>
              <a:buSzPct val="100000"/>
              <a:buNone/>
              <a:defRPr sz="2100">
                <a:solidFill>
                  <a:schemeClr val="accent5"/>
                </a:solidFill>
              </a:defRPr>
            </a:lvl5pPr>
            <a:lvl6pPr lvl="5" algn="ctr">
              <a:lnSpc>
                <a:spcPct val="100000"/>
              </a:lnSpc>
              <a:spcBef>
                <a:spcPts val="0"/>
              </a:spcBef>
              <a:spcAft>
                <a:spcPts val="0"/>
              </a:spcAft>
              <a:buClr>
                <a:schemeClr val="accent5"/>
              </a:buClr>
              <a:buSzPct val="100000"/>
              <a:buNone/>
              <a:defRPr sz="2100">
                <a:solidFill>
                  <a:schemeClr val="accent5"/>
                </a:solidFill>
              </a:defRPr>
            </a:lvl6pPr>
            <a:lvl7pPr lvl="6" algn="ctr">
              <a:lnSpc>
                <a:spcPct val="100000"/>
              </a:lnSpc>
              <a:spcBef>
                <a:spcPts val="0"/>
              </a:spcBef>
              <a:spcAft>
                <a:spcPts val="0"/>
              </a:spcAft>
              <a:buClr>
                <a:schemeClr val="accent5"/>
              </a:buClr>
              <a:buSzPct val="100000"/>
              <a:buNone/>
              <a:defRPr sz="2100">
                <a:solidFill>
                  <a:schemeClr val="accent5"/>
                </a:solidFill>
              </a:defRPr>
            </a:lvl7pPr>
            <a:lvl8pPr lvl="7" algn="ctr">
              <a:lnSpc>
                <a:spcPct val="100000"/>
              </a:lnSpc>
              <a:spcBef>
                <a:spcPts val="0"/>
              </a:spcBef>
              <a:spcAft>
                <a:spcPts val="0"/>
              </a:spcAft>
              <a:buClr>
                <a:schemeClr val="accent5"/>
              </a:buClr>
              <a:buSzPct val="100000"/>
              <a:buNone/>
              <a:defRPr sz="2100">
                <a:solidFill>
                  <a:schemeClr val="accent5"/>
                </a:solidFill>
              </a:defRPr>
            </a:lvl8pPr>
            <a:lvl9pPr lvl="8" algn="ctr">
              <a:lnSpc>
                <a:spcPct val="100000"/>
              </a:lnSpc>
              <a:spcBef>
                <a:spcPts val="0"/>
              </a:spcBef>
              <a:spcAft>
                <a:spcPts val="0"/>
              </a:spcAft>
              <a:buClr>
                <a:schemeClr val="accent5"/>
              </a:buClr>
              <a:buSzPct val="100000"/>
              <a:buNone/>
              <a:defRPr sz="2100">
                <a:solidFill>
                  <a:schemeClr val="accent5"/>
                </a:solidFill>
              </a:defRPr>
            </a:lvl9pPr>
          </a:lstStyle>
          <a:p/>
        </p:txBody>
      </p:sp>
      <p:sp>
        <p:nvSpPr>
          <p:cNvPr id="47" name="Shape 47"/>
          <p:cNvSpPr txBox="1"/>
          <p:nvPr>
            <p:ph idx="2" type="body"/>
          </p:nvPr>
        </p:nvSpPr>
        <p:spPr>
          <a:xfrm>
            <a:off x="4939500" y="724200"/>
            <a:ext cx="3837000" cy="3695099"/>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8" name="Shape 48"/>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9" name="Shape 49"/>
        <p:cNvGrpSpPr/>
        <p:nvPr/>
      </p:nvGrpSpPr>
      <p:grpSpPr>
        <a:xfrm>
          <a:off x="0" y="0"/>
          <a:ext cx="0" cy="0"/>
          <a:chOff x="0" y="0"/>
          <a:chExt cx="0" cy="0"/>
        </a:xfrm>
      </p:grpSpPr>
      <p:sp>
        <p:nvSpPr>
          <p:cNvPr id="50" name="Shape 50"/>
          <p:cNvSpPr txBox="1"/>
          <p:nvPr>
            <p:ph idx="1" type="body"/>
          </p:nvPr>
        </p:nvSpPr>
        <p:spPr>
          <a:xfrm>
            <a:off x="319500" y="4233725"/>
            <a:ext cx="5998800" cy="598799"/>
          </a:xfrm>
          <a:prstGeom prst="rect">
            <a:avLst/>
          </a:prstGeom>
        </p:spPr>
        <p:txBody>
          <a:bodyPr anchorCtr="0" anchor="ctr" bIns="91425" lIns="91425" rIns="91425" tIns="91425"/>
          <a:lstStyle>
            <a:lvl1pPr lvl="0">
              <a:lnSpc>
                <a:spcPct val="100000"/>
              </a:lnSpc>
              <a:spcBef>
                <a:spcPts val="0"/>
              </a:spcBef>
              <a:spcAft>
                <a:spcPts val="0"/>
              </a:spcAft>
              <a:buFont typeface="Roboto Slab"/>
              <a:buNone/>
              <a:defRPr>
                <a:latin typeface="Roboto Slab"/>
                <a:ea typeface="Roboto Slab"/>
                <a:cs typeface="Roboto Slab"/>
                <a:sym typeface="Roboto Slab"/>
              </a:defRPr>
            </a:lvl1pPr>
          </a:lstStyle>
          <a:p/>
        </p:txBody>
      </p:sp>
      <p:sp>
        <p:nvSpPr>
          <p:cNvPr id="51" name="Shape 5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87900" y="458025"/>
            <a:ext cx="8368200" cy="686099"/>
          </a:xfrm>
          <a:prstGeom prst="rect">
            <a:avLst/>
          </a:prstGeom>
          <a:noFill/>
          <a:ln>
            <a:noFill/>
          </a:ln>
        </p:spPr>
        <p:txBody>
          <a:bodyPr anchorCtr="0" anchor="b" bIns="91425" lIns="91425" rIns="91425" tIns="91425"/>
          <a:lstStyle>
            <a:lvl1pPr lvl="0">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1pPr>
            <a:lvl2pPr lvl="1">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2pPr>
            <a:lvl3pPr lvl="2">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3pPr>
            <a:lvl4pPr lvl="3">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4pPr>
            <a:lvl5pPr lvl="4">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5pPr>
            <a:lvl6pPr lvl="5">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6pPr>
            <a:lvl7pPr lvl="6">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7pPr>
            <a:lvl8pPr lvl="7">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8pPr>
            <a:lvl9pPr lvl="8">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9pPr>
          </a:lstStyle>
          <a:p/>
        </p:txBody>
      </p:sp>
      <p:sp>
        <p:nvSpPr>
          <p:cNvPr id="7" name="Shape 7"/>
          <p:cNvSpPr txBox="1"/>
          <p:nvPr>
            <p:ph idx="1" type="body"/>
          </p:nvPr>
        </p:nvSpPr>
        <p:spPr>
          <a:xfrm>
            <a:off x="387900" y="1489824"/>
            <a:ext cx="8368200" cy="3078899"/>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1"/>
              </a:buClr>
              <a:buSzPct val="100000"/>
              <a:buFont typeface="Roboto"/>
              <a:defRPr sz="1800">
                <a:solidFill>
                  <a:schemeClr val="dk1"/>
                </a:solidFill>
                <a:latin typeface="Roboto"/>
                <a:ea typeface="Roboto"/>
                <a:cs typeface="Roboto"/>
                <a:sym typeface="Roboto"/>
              </a:defRPr>
            </a:lvl1pPr>
            <a:lvl2pPr lvl="1">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2pPr>
            <a:lvl3pPr lvl="2">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3pPr>
            <a:lvl4pPr lvl="3">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4pPr>
            <a:lvl5pPr lvl="4">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5pPr>
            <a:lvl6pPr lvl="5">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6pPr>
            <a:lvl7pPr lvl="6">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7pPr>
            <a:lvl8pPr lvl="7">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8pPr>
            <a:lvl9pPr lvl="8">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9pPr>
          </a:lstStyle>
          <a:p/>
        </p:txBody>
      </p:sp>
      <p:sp>
        <p:nvSpPr>
          <p:cNvPr id="8" name="Shape 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1"/>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2" name="Shape 62"/>
        <p:cNvGrpSpPr/>
        <p:nvPr/>
      </p:nvGrpSpPr>
      <p:grpSpPr>
        <a:xfrm>
          <a:off x="0" y="0"/>
          <a:ext cx="0" cy="0"/>
          <a:chOff x="0" y="0"/>
          <a:chExt cx="0" cy="0"/>
        </a:xfrm>
      </p:grpSpPr>
      <p:sp>
        <p:nvSpPr>
          <p:cNvPr id="63" name="Shape 63"/>
          <p:cNvSpPr txBox="1"/>
          <p:nvPr>
            <p:ph type="ctrTitle"/>
          </p:nvPr>
        </p:nvSpPr>
        <p:spPr>
          <a:xfrm>
            <a:off x="1680301" y="1188925"/>
            <a:ext cx="5783400" cy="1457399"/>
          </a:xfrm>
          <a:prstGeom prst="rect">
            <a:avLst/>
          </a:prstGeom>
        </p:spPr>
        <p:txBody>
          <a:bodyPr anchorCtr="0" anchor="b" bIns="91425" lIns="91425" rIns="91425" tIns="91425">
            <a:noAutofit/>
          </a:bodyPr>
          <a:lstStyle/>
          <a:p>
            <a:pPr lvl="0">
              <a:spcBef>
                <a:spcPts val="0"/>
              </a:spcBef>
              <a:buNone/>
            </a:pPr>
            <a:r>
              <a:rPr lang="en"/>
              <a:t>Weather Station</a:t>
            </a:r>
          </a:p>
        </p:txBody>
      </p:sp>
      <p:sp>
        <p:nvSpPr>
          <p:cNvPr id="64" name="Shape 64"/>
          <p:cNvSpPr txBox="1"/>
          <p:nvPr>
            <p:ph idx="1" type="subTitle"/>
          </p:nvPr>
        </p:nvSpPr>
        <p:spPr>
          <a:xfrm>
            <a:off x="1680301" y="3049450"/>
            <a:ext cx="5783400" cy="909000"/>
          </a:xfrm>
          <a:prstGeom prst="rect">
            <a:avLst/>
          </a:prstGeom>
        </p:spPr>
        <p:txBody>
          <a:bodyPr anchorCtr="0" anchor="t" bIns="91425" lIns="91425" rIns="91425" tIns="91425">
            <a:noAutofit/>
          </a:bodyPr>
          <a:lstStyle/>
          <a:p>
            <a:pPr lvl="0">
              <a:spcBef>
                <a:spcPts val="0"/>
              </a:spcBef>
              <a:buNone/>
            </a:pPr>
            <a:r>
              <a:rPr lang="en"/>
              <a:t>By: Ben Jackson</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2" name="Shape 122"/>
        <p:cNvGrpSpPr/>
        <p:nvPr/>
      </p:nvGrpSpPr>
      <p:grpSpPr>
        <a:xfrm>
          <a:off x="0" y="0"/>
          <a:ext cx="0" cy="0"/>
          <a:chOff x="0" y="0"/>
          <a:chExt cx="0" cy="0"/>
        </a:xfrm>
      </p:grpSpPr>
      <p:sp>
        <p:nvSpPr>
          <p:cNvPr id="123" name="Shape 123"/>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t/>
            </a:r>
            <a:endParaRPr/>
          </a:p>
        </p:txBody>
      </p:sp>
      <p:sp>
        <p:nvSpPr>
          <p:cNvPr id="124" name="Shape 124"/>
          <p:cNvSpPr txBox="1"/>
          <p:nvPr>
            <p:ph idx="1" type="body"/>
          </p:nvPr>
        </p:nvSpPr>
        <p:spPr>
          <a:xfrm>
            <a:off x="387900" y="1489824"/>
            <a:ext cx="8368200" cy="3078900"/>
          </a:xfrm>
          <a:prstGeom prst="rect">
            <a:avLst/>
          </a:prstGeom>
        </p:spPr>
        <p:txBody>
          <a:bodyPr anchorCtr="0" anchor="t" bIns="91425" lIns="91425" rIns="91425" tIns="91425">
            <a:noAutofit/>
          </a:bodyPr>
          <a:lstStyle/>
          <a:p>
            <a:pPr lvl="0">
              <a:spcBef>
                <a:spcPts val="0"/>
              </a:spcBef>
              <a:buNone/>
            </a:pPr>
            <a:r>
              <a:t/>
            </a:r>
            <a:endParaRPr/>
          </a:p>
        </p:txBody>
      </p:sp>
      <p:pic>
        <p:nvPicPr>
          <p:cNvPr id="125" name="Shape 125"/>
          <p:cNvPicPr preferRelativeResize="0"/>
          <p:nvPr/>
        </p:nvPicPr>
        <p:blipFill>
          <a:blip r:embed="rId3">
            <a:alphaModFix/>
          </a:blip>
          <a:stretch>
            <a:fillRect/>
          </a:stretch>
        </p:blipFill>
        <p:spPr>
          <a:xfrm>
            <a:off x="0" y="1255"/>
            <a:ext cx="9144000" cy="5140990"/>
          </a:xfrm>
          <a:prstGeom prst="rect">
            <a:avLst/>
          </a:prstGeom>
          <a:noFill/>
          <a:ln>
            <a:noFill/>
          </a:ln>
        </p:spPr>
      </p:pic>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9" name="Shape 129"/>
        <p:cNvGrpSpPr/>
        <p:nvPr/>
      </p:nvGrpSpPr>
      <p:grpSpPr>
        <a:xfrm>
          <a:off x="0" y="0"/>
          <a:ext cx="0" cy="0"/>
          <a:chOff x="0" y="0"/>
          <a:chExt cx="0" cy="0"/>
        </a:xfrm>
      </p:grpSpPr>
      <p:sp>
        <p:nvSpPr>
          <p:cNvPr id="130" name="Shape 130"/>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Cost</a:t>
            </a:r>
          </a:p>
        </p:txBody>
      </p:sp>
      <p:sp>
        <p:nvSpPr>
          <p:cNvPr id="131" name="Shape 131"/>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228600" lvl="0" marL="457200" rtl="0">
              <a:spcBef>
                <a:spcPts val="0"/>
              </a:spcBef>
            </a:pPr>
            <a:r>
              <a:rPr lang="en"/>
              <a:t>Arduino - $35.00</a:t>
            </a:r>
          </a:p>
          <a:p>
            <a:pPr indent="-228600" lvl="0" marL="457200" rtl="0">
              <a:spcBef>
                <a:spcPts val="0"/>
              </a:spcBef>
            </a:pPr>
            <a:r>
              <a:rPr lang="en"/>
              <a:t>Arduino Ethernet Shield - $29.99</a:t>
            </a:r>
          </a:p>
          <a:p>
            <a:pPr indent="-228600" lvl="0" marL="457200" rtl="0">
              <a:spcBef>
                <a:spcPts val="0"/>
              </a:spcBef>
            </a:pPr>
            <a:r>
              <a:rPr lang="en"/>
              <a:t>DHT22 Sensor - $9.50</a:t>
            </a:r>
          </a:p>
          <a:p>
            <a:pPr indent="-228600" lvl="0" marL="457200" rtl="0">
              <a:spcBef>
                <a:spcPts val="0"/>
              </a:spcBef>
            </a:pPr>
            <a:r>
              <a:rPr lang="en"/>
              <a:t>Light Sensor - Free!</a:t>
            </a:r>
          </a:p>
          <a:p>
            <a:pPr indent="-228600" lvl="0" marL="457200" rtl="0">
              <a:spcBef>
                <a:spcPts val="0"/>
              </a:spcBef>
            </a:pPr>
            <a:r>
              <a:rPr lang="en"/>
              <a:t>Ethernet wire - $5.00</a:t>
            </a:r>
          </a:p>
          <a:p>
            <a:pPr indent="-228600" lvl="0" marL="457200" rtl="0">
              <a:spcBef>
                <a:spcPts val="0"/>
              </a:spcBef>
            </a:pPr>
            <a:r>
              <a:rPr lang="en"/>
              <a:t>Router - $45.00</a:t>
            </a:r>
          </a:p>
          <a:p>
            <a:pPr indent="-228600" lvl="0" marL="457200" rtl="0">
              <a:spcBef>
                <a:spcPts val="0"/>
              </a:spcBef>
            </a:pPr>
            <a:r>
              <a:rPr lang="en"/>
              <a:t>TOTAL COST = $124.49</a:t>
            </a:r>
          </a:p>
          <a:p>
            <a:pPr lvl="0" rtl="0">
              <a:spcBef>
                <a:spcPts val="0"/>
              </a:spcBef>
              <a:buNone/>
            </a:pPr>
            <a:r>
              <a:rPr lang="en"/>
              <a:t>	</a:t>
            </a: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5" name="Shape 135"/>
        <p:cNvGrpSpPr/>
        <p:nvPr/>
      </p:nvGrpSpPr>
      <p:grpSpPr>
        <a:xfrm>
          <a:off x="0" y="0"/>
          <a:ext cx="0" cy="0"/>
          <a:chOff x="0" y="0"/>
          <a:chExt cx="0" cy="0"/>
        </a:xfrm>
      </p:grpSpPr>
      <p:sp>
        <p:nvSpPr>
          <p:cNvPr id="136" name="Shape 136"/>
          <p:cNvSpPr txBox="1"/>
          <p:nvPr>
            <p:ph type="title"/>
          </p:nvPr>
        </p:nvSpPr>
        <p:spPr>
          <a:xfrm>
            <a:off x="387900" y="458025"/>
            <a:ext cx="8368200" cy="686099"/>
          </a:xfrm>
          <a:prstGeom prst="rect">
            <a:avLst/>
          </a:prstGeom>
        </p:spPr>
        <p:txBody>
          <a:bodyPr anchorCtr="0" anchor="b" bIns="91425" lIns="91425" rIns="91425" tIns="91425">
            <a:noAutofit/>
          </a:bodyPr>
          <a:lstStyle/>
          <a:p>
            <a:pPr lvl="0">
              <a:spcBef>
                <a:spcPts val="0"/>
              </a:spcBef>
              <a:buNone/>
            </a:pPr>
            <a:r>
              <a:rPr lang="en"/>
              <a:t>Long Term Goals</a:t>
            </a:r>
          </a:p>
        </p:txBody>
      </p:sp>
      <p:sp>
        <p:nvSpPr>
          <p:cNvPr id="137" name="Shape 137"/>
          <p:cNvSpPr txBox="1"/>
          <p:nvPr>
            <p:ph idx="1" type="body"/>
          </p:nvPr>
        </p:nvSpPr>
        <p:spPr>
          <a:xfrm>
            <a:off x="387900" y="1489824"/>
            <a:ext cx="8368200" cy="3078899"/>
          </a:xfrm>
          <a:prstGeom prst="rect">
            <a:avLst/>
          </a:prstGeom>
        </p:spPr>
        <p:txBody>
          <a:bodyPr anchorCtr="0" anchor="t" bIns="91425" lIns="91425" rIns="91425" tIns="91425">
            <a:noAutofit/>
          </a:bodyPr>
          <a:lstStyle/>
          <a:p>
            <a:pPr indent="-228600" lvl="0" marL="457200" rtl="0">
              <a:spcBef>
                <a:spcPts val="0"/>
              </a:spcBef>
            </a:pPr>
            <a:r>
              <a:rPr lang="en"/>
              <a:t>Tie this weather station to a “Smart Home” application.</a:t>
            </a:r>
          </a:p>
          <a:p>
            <a:pPr indent="-228600" lvl="1" marL="914400" rtl="0">
              <a:spcBef>
                <a:spcPts val="0"/>
              </a:spcBef>
            </a:pPr>
            <a:r>
              <a:rPr lang="en"/>
              <a:t>Connect to thermostat</a:t>
            </a:r>
          </a:p>
          <a:p>
            <a:pPr indent="-228600" lvl="1" marL="914400" rtl="0">
              <a:spcBef>
                <a:spcPts val="0"/>
              </a:spcBef>
            </a:pPr>
            <a:r>
              <a:rPr lang="en"/>
              <a:t>Security monitoring</a:t>
            </a:r>
          </a:p>
          <a:p>
            <a:pPr indent="-228600" lvl="1" marL="914400" rtl="0">
              <a:spcBef>
                <a:spcPts val="0"/>
              </a:spcBef>
            </a:pPr>
            <a:r>
              <a:rPr lang="en"/>
              <a:t>Energy efficient lighting</a:t>
            </a:r>
          </a:p>
          <a:p>
            <a:pPr indent="-228600" lvl="1" marL="914400" rtl="0">
              <a:spcBef>
                <a:spcPts val="0"/>
              </a:spcBef>
            </a:pPr>
            <a:r>
              <a:rPr lang="en"/>
              <a:t>Control it anywhere in the world</a:t>
            </a:r>
          </a:p>
          <a:p>
            <a:pPr indent="-228600" lvl="1" marL="914400">
              <a:spcBef>
                <a:spcPts val="0"/>
              </a:spcBef>
            </a:pPr>
            <a:r>
              <a:rPr lang="en"/>
              <a:t>Make it more user friendly.</a:t>
            </a:r>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1" name="Shape 141"/>
        <p:cNvGrpSpPr/>
        <p:nvPr/>
      </p:nvGrpSpPr>
      <p:grpSpPr>
        <a:xfrm>
          <a:off x="0" y="0"/>
          <a:ext cx="0" cy="0"/>
          <a:chOff x="0" y="0"/>
          <a:chExt cx="0" cy="0"/>
        </a:xfrm>
      </p:grpSpPr>
      <p:sp>
        <p:nvSpPr>
          <p:cNvPr id="142" name="Shape 142"/>
          <p:cNvSpPr txBox="1"/>
          <p:nvPr>
            <p:ph type="title"/>
          </p:nvPr>
        </p:nvSpPr>
        <p:spPr>
          <a:xfrm>
            <a:off x="480750" y="1764950"/>
            <a:ext cx="8222100" cy="907500"/>
          </a:xfrm>
          <a:prstGeom prst="rect">
            <a:avLst/>
          </a:prstGeom>
        </p:spPr>
        <p:txBody>
          <a:bodyPr anchorCtr="0" anchor="b" bIns="91425" lIns="91425" rIns="91425" tIns="91425">
            <a:noAutofit/>
          </a:bodyPr>
          <a:lstStyle/>
          <a:p>
            <a:pPr lvl="0">
              <a:spcBef>
                <a:spcPts val="0"/>
              </a:spcBef>
              <a:buNone/>
            </a:pPr>
            <a:r>
              <a:rPr lang="en"/>
              <a:t>Thank you</a:t>
            </a: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8" name="Shape 68"/>
        <p:cNvGrpSpPr/>
        <p:nvPr/>
      </p:nvGrpSpPr>
      <p:grpSpPr>
        <a:xfrm>
          <a:off x="0" y="0"/>
          <a:ext cx="0" cy="0"/>
          <a:chOff x="0" y="0"/>
          <a:chExt cx="0" cy="0"/>
        </a:xfrm>
      </p:grpSpPr>
      <p:sp>
        <p:nvSpPr>
          <p:cNvPr id="69" name="Shape 69"/>
          <p:cNvSpPr txBox="1"/>
          <p:nvPr>
            <p:ph type="title"/>
          </p:nvPr>
        </p:nvSpPr>
        <p:spPr>
          <a:xfrm>
            <a:off x="387900" y="458025"/>
            <a:ext cx="8368200" cy="686099"/>
          </a:xfrm>
          <a:prstGeom prst="rect">
            <a:avLst/>
          </a:prstGeom>
        </p:spPr>
        <p:txBody>
          <a:bodyPr anchorCtr="0" anchor="b" bIns="91425" lIns="91425" rIns="91425" tIns="91425">
            <a:noAutofit/>
          </a:bodyPr>
          <a:lstStyle/>
          <a:p>
            <a:pPr lvl="0">
              <a:spcBef>
                <a:spcPts val="0"/>
              </a:spcBef>
              <a:buNone/>
            </a:pPr>
            <a:r>
              <a:t/>
            </a:r>
            <a:endParaRPr/>
          </a:p>
        </p:txBody>
      </p:sp>
      <p:sp>
        <p:nvSpPr>
          <p:cNvPr id="70" name="Shape 70"/>
          <p:cNvSpPr txBox="1"/>
          <p:nvPr>
            <p:ph idx="1" type="body"/>
          </p:nvPr>
        </p:nvSpPr>
        <p:spPr>
          <a:xfrm>
            <a:off x="387900" y="1489824"/>
            <a:ext cx="8368200" cy="3078899"/>
          </a:xfrm>
          <a:prstGeom prst="rect">
            <a:avLst/>
          </a:prstGeom>
        </p:spPr>
        <p:txBody>
          <a:bodyPr anchorCtr="0" anchor="t" bIns="91425" lIns="91425" rIns="91425" tIns="91425">
            <a:noAutofit/>
          </a:bodyPr>
          <a:lstStyle/>
          <a:p>
            <a:pPr lvl="0">
              <a:spcBef>
                <a:spcPts val="0"/>
              </a:spcBef>
              <a:buNone/>
            </a:pPr>
            <a:r>
              <a:t/>
            </a:r>
            <a:endParaRPr/>
          </a:p>
        </p:txBody>
      </p:sp>
      <p:pic>
        <p:nvPicPr>
          <p:cNvPr id="71" name="Shape 71"/>
          <p:cNvPicPr preferRelativeResize="0"/>
          <p:nvPr/>
        </p:nvPicPr>
        <p:blipFill>
          <a:blip r:embed="rId3">
            <a:alphaModFix/>
          </a:blip>
          <a:stretch>
            <a:fillRect/>
          </a:stretch>
        </p:blipFill>
        <p:spPr>
          <a:xfrm>
            <a:off x="0" y="0"/>
            <a:ext cx="9143998" cy="5143498"/>
          </a:xfrm>
          <a:prstGeom prst="rect">
            <a:avLst/>
          </a:prstGeom>
          <a:noFill/>
          <a:ln>
            <a:noFill/>
          </a:ln>
        </p:spPr>
      </p:pic>
      <p:sp>
        <p:nvSpPr>
          <p:cNvPr id="72" name="Shape 72"/>
          <p:cNvSpPr txBox="1"/>
          <p:nvPr/>
        </p:nvSpPr>
        <p:spPr>
          <a:xfrm>
            <a:off x="387900" y="2014625"/>
            <a:ext cx="3826799" cy="585299"/>
          </a:xfrm>
          <a:prstGeom prst="rect">
            <a:avLst/>
          </a:prstGeom>
          <a:noFill/>
          <a:ln>
            <a:noFill/>
          </a:ln>
        </p:spPr>
        <p:txBody>
          <a:bodyPr anchorCtr="0" anchor="t" bIns="91425" lIns="91425" rIns="91425" tIns="91425">
            <a:noAutofit/>
          </a:bodyPr>
          <a:lstStyle/>
          <a:p>
            <a:pPr lvl="0">
              <a:spcBef>
                <a:spcPts val="0"/>
              </a:spcBef>
              <a:buNone/>
            </a:pPr>
            <a:r>
              <a:rPr b="1" lang="en" sz="3000">
                <a:solidFill>
                  <a:srgbClr val="980000"/>
                </a:solidFill>
              </a:rPr>
              <a:t>Ever feel like this kid?</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6" name="Shape 76"/>
        <p:cNvGrpSpPr/>
        <p:nvPr/>
      </p:nvGrpSpPr>
      <p:grpSpPr>
        <a:xfrm>
          <a:off x="0" y="0"/>
          <a:ext cx="0" cy="0"/>
          <a:chOff x="0" y="0"/>
          <a:chExt cx="0" cy="0"/>
        </a:xfrm>
      </p:grpSpPr>
      <p:pic>
        <p:nvPicPr>
          <p:cNvPr id="77" name="Shape 77"/>
          <p:cNvPicPr preferRelativeResize="0"/>
          <p:nvPr/>
        </p:nvPicPr>
        <p:blipFill rotWithShape="1">
          <a:blip r:embed="rId3">
            <a:alphaModFix/>
          </a:blip>
          <a:srcRect b="26279" l="30462" r="35155" t="25606"/>
          <a:stretch/>
        </p:blipFill>
        <p:spPr>
          <a:xfrm>
            <a:off x="0" y="0"/>
            <a:ext cx="6537498" cy="5143499"/>
          </a:xfrm>
          <a:prstGeom prst="rect">
            <a:avLst/>
          </a:prstGeom>
          <a:noFill/>
          <a:ln>
            <a:noFill/>
          </a:ln>
        </p:spPr>
      </p:pic>
      <p:sp>
        <p:nvSpPr>
          <p:cNvPr id="78" name="Shape 78"/>
          <p:cNvSpPr txBox="1"/>
          <p:nvPr/>
        </p:nvSpPr>
        <p:spPr>
          <a:xfrm>
            <a:off x="6865700" y="288950"/>
            <a:ext cx="1988099" cy="1040399"/>
          </a:xfrm>
          <a:prstGeom prst="rect">
            <a:avLst/>
          </a:prstGeom>
          <a:noFill/>
          <a:ln>
            <a:noFill/>
          </a:ln>
        </p:spPr>
        <p:txBody>
          <a:bodyPr anchorCtr="0" anchor="t" bIns="91425" lIns="91425" rIns="91425" tIns="91425">
            <a:noAutofit/>
          </a:bodyPr>
          <a:lstStyle/>
          <a:p>
            <a:pPr lvl="0" algn="ctr">
              <a:spcBef>
                <a:spcPts val="0"/>
              </a:spcBef>
              <a:buNone/>
            </a:pPr>
            <a:r>
              <a:rPr b="1" lang="en" sz="1800">
                <a:solidFill>
                  <a:srgbClr val="FF0000"/>
                </a:solidFill>
              </a:rPr>
              <a:t>Closest Weather Broadcasting Station</a:t>
            </a:r>
          </a:p>
        </p:txBody>
      </p:sp>
      <p:sp>
        <p:nvSpPr>
          <p:cNvPr id="79" name="Shape 79"/>
          <p:cNvSpPr txBox="1"/>
          <p:nvPr/>
        </p:nvSpPr>
        <p:spPr>
          <a:xfrm>
            <a:off x="6738575" y="1074925"/>
            <a:ext cx="2242199" cy="3929999"/>
          </a:xfrm>
          <a:prstGeom prst="rect">
            <a:avLst/>
          </a:prstGeom>
          <a:noFill/>
          <a:ln>
            <a:noFill/>
          </a:ln>
        </p:spPr>
        <p:txBody>
          <a:bodyPr anchorCtr="0" anchor="t" bIns="91425" lIns="91425" rIns="91425" tIns="91425">
            <a:noAutofit/>
          </a:bodyPr>
          <a:lstStyle/>
          <a:p>
            <a:pPr lvl="0" rtl="0">
              <a:spcBef>
                <a:spcPts val="0"/>
              </a:spcBef>
              <a:buNone/>
            </a:pPr>
            <a:r>
              <a:t/>
            </a:r>
            <a:endParaRPr>
              <a:solidFill>
                <a:srgbClr val="FF0000"/>
              </a:solidFill>
            </a:endParaRPr>
          </a:p>
          <a:p>
            <a:pPr lvl="0">
              <a:spcBef>
                <a:spcPts val="0"/>
              </a:spcBef>
              <a:buNone/>
            </a:pPr>
            <a:r>
              <a:rPr lang="en">
                <a:solidFill>
                  <a:srgbClr val="FF0000"/>
                </a:solidFill>
              </a:rPr>
              <a:t>Most weather applications use weather data from airports. The closest airport that gives weather data is Butler County Regional Airport, which is 15.25 miles away.</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3" name="Shape 83"/>
        <p:cNvGrpSpPr/>
        <p:nvPr/>
      </p:nvGrpSpPr>
      <p:grpSpPr>
        <a:xfrm>
          <a:off x="0" y="0"/>
          <a:ext cx="0" cy="0"/>
          <a:chOff x="0" y="0"/>
          <a:chExt cx="0" cy="0"/>
        </a:xfrm>
      </p:grpSpPr>
      <p:sp>
        <p:nvSpPr>
          <p:cNvPr id="84" name="Shape 84"/>
          <p:cNvSpPr txBox="1"/>
          <p:nvPr>
            <p:ph type="title"/>
          </p:nvPr>
        </p:nvSpPr>
        <p:spPr>
          <a:xfrm>
            <a:off x="387900" y="458025"/>
            <a:ext cx="8368200" cy="686099"/>
          </a:xfrm>
          <a:prstGeom prst="rect">
            <a:avLst/>
          </a:prstGeom>
        </p:spPr>
        <p:txBody>
          <a:bodyPr anchorCtr="0" anchor="b" bIns="91425" lIns="91425" rIns="91425" tIns="91425">
            <a:noAutofit/>
          </a:bodyPr>
          <a:lstStyle/>
          <a:p>
            <a:pPr lvl="0">
              <a:spcBef>
                <a:spcPts val="0"/>
              </a:spcBef>
              <a:buNone/>
            </a:pPr>
            <a:r>
              <a:rPr lang="en"/>
              <a:t>My Personal Weather Station (MPWS)</a:t>
            </a:r>
          </a:p>
        </p:txBody>
      </p:sp>
      <p:sp>
        <p:nvSpPr>
          <p:cNvPr id="85" name="Shape 85"/>
          <p:cNvSpPr txBox="1"/>
          <p:nvPr>
            <p:ph idx="1" type="body"/>
          </p:nvPr>
        </p:nvSpPr>
        <p:spPr>
          <a:xfrm>
            <a:off x="387900" y="1489824"/>
            <a:ext cx="8368200" cy="3078899"/>
          </a:xfrm>
          <a:prstGeom prst="rect">
            <a:avLst/>
          </a:prstGeom>
        </p:spPr>
        <p:txBody>
          <a:bodyPr anchorCtr="0" anchor="t" bIns="91425" lIns="91425" rIns="91425" tIns="91425">
            <a:noAutofit/>
          </a:bodyPr>
          <a:lstStyle/>
          <a:p>
            <a:pPr lvl="0" rtl="0">
              <a:spcBef>
                <a:spcPts val="0"/>
              </a:spcBef>
              <a:buNone/>
            </a:pPr>
            <a:r>
              <a:rPr lang="en"/>
              <a:t>Features:</a:t>
            </a:r>
          </a:p>
          <a:p>
            <a:pPr indent="-228600" lvl="0" marL="457200" rtl="0">
              <a:spcBef>
                <a:spcPts val="0"/>
              </a:spcBef>
            </a:pPr>
            <a:r>
              <a:rPr lang="en"/>
              <a:t>Current Temperature</a:t>
            </a:r>
          </a:p>
          <a:p>
            <a:pPr indent="-228600" lvl="0" marL="457200" rtl="0">
              <a:spcBef>
                <a:spcPts val="0"/>
              </a:spcBef>
            </a:pPr>
            <a:r>
              <a:rPr lang="en"/>
              <a:t>Current Humidity</a:t>
            </a:r>
          </a:p>
          <a:p>
            <a:pPr indent="-228600" lvl="0" marL="457200" rtl="0">
              <a:spcBef>
                <a:spcPts val="0"/>
              </a:spcBef>
            </a:pPr>
            <a:r>
              <a:rPr lang="en"/>
              <a:t>Tells the user if it’s night, dawn or dusk, and day</a:t>
            </a:r>
          </a:p>
          <a:p>
            <a:pPr indent="-228600" lvl="0" marL="457200" rtl="0">
              <a:spcBef>
                <a:spcPts val="0"/>
              </a:spcBef>
            </a:pPr>
            <a:r>
              <a:rPr lang="en"/>
              <a:t>Suggests what one should wear when leaving his/her house</a:t>
            </a:r>
          </a:p>
          <a:p>
            <a:pPr lvl="0">
              <a:spcBef>
                <a:spcPts val="0"/>
              </a:spcBef>
              <a:buNone/>
            </a:pPr>
            <a:r>
              <a:t/>
            </a:r>
            <a:endParaRP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sp>
        <p:nvSpPr>
          <p:cNvPr id="90" name="Shape 90"/>
          <p:cNvSpPr txBox="1"/>
          <p:nvPr>
            <p:ph type="title"/>
          </p:nvPr>
        </p:nvSpPr>
        <p:spPr>
          <a:xfrm>
            <a:off x="387900" y="458025"/>
            <a:ext cx="8368200" cy="686099"/>
          </a:xfrm>
          <a:prstGeom prst="rect">
            <a:avLst/>
          </a:prstGeom>
        </p:spPr>
        <p:txBody>
          <a:bodyPr anchorCtr="0" anchor="b" bIns="91425" lIns="91425" rIns="91425" tIns="91425">
            <a:noAutofit/>
          </a:bodyPr>
          <a:lstStyle/>
          <a:p>
            <a:pPr lvl="0">
              <a:spcBef>
                <a:spcPts val="0"/>
              </a:spcBef>
              <a:buNone/>
            </a:pPr>
            <a:r>
              <a:rPr lang="en"/>
              <a:t>How it works</a:t>
            </a:r>
          </a:p>
        </p:txBody>
      </p:sp>
      <p:sp>
        <p:nvSpPr>
          <p:cNvPr id="91" name="Shape 91"/>
          <p:cNvSpPr txBox="1"/>
          <p:nvPr>
            <p:ph idx="1" type="body"/>
          </p:nvPr>
        </p:nvSpPr>
        <p:spPr>
          <a:xfrm>
            <a:off x="387900" y="1489824"/>
            <a:ext cx="8368200" cy="3078899"/>
          </a:xfrm>
          <a:prstGeom prst="rect">
            <a:avLst/>
          </a:prstGeom>
        </p:spPr>
        <p:txBody>
          <a:bodyPr anchorCtr="0" anchor="t" bIns="91425" lIns="91425" rIns="91425" tIns="91425">
            <a:noAutofit/>
          </a:bodyPr>
          <a:lstStyle/>
          <a:p>
            <a:pPr lvl="0">
              <a:spcBef>
                <a:spcPts val="0"/>
              </a:spcBef>
              <a:buNone/>
            </a:pPr>
            <a:r>
              <a:rPr lang="en"/>
              <a:t>This embedded system uses data gathered from sensors connected to an arduino where it forms calculations to figure out information about the current weather. Finally the arduino sends the data through an ethernet shield to a router, where it sends it off to a computer via LAN (Local-Area Network).</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5" name="Shape 95"/>
        <p:cNvGrpSpPr/>
        <p:nvPr/>
      </p:nvGrpSpPr>
      <p:grpSpPr>
        <a:xfrm>
          <a:off x="0" y="0"/>
          <a:ext cx="0" cy="0"/>
          <a:chOff x="0" y="0"/>
          <a:chExt cx="0" cy="0"/>
        </a:xfrm>
      </p:grpSpPr>
      <p:sp>
        <p:nvSpPr>
          <p:cNvPr id="96" name="Shape 96"/>
          <p:cNvSpPr txBox="1"/>
          <p:nvPr>
            <p:ph type="title"/>
          </p:nvPr>
        </p:nvSpPr>
        <p:spPr>
          <a:xfrm>
            <a:off x="6449075" y="458025"/>
            <a:ext cx="2307000" cy="686100"/>
          </a:xfrm>
          <a:prstGeom prst="rect">
            <a:avLst/>
          </a:prstGeom>
        </p:spPr>
        <p:txBody>
          <a:bodyPr anchorCtr="0" anchor="b" bIns="91425" lIns="91425" rIns="91425" tIns="91425">
            <a:noAutofit/>
          </a:bodyPr>
          <a:lstStyle/>
          <a:p>
            <a:pPr lvl="0">
              <a:spcBef>
                <a:spcPts val="0"/>
              </a:spcBef>
              <a:buNone/>
            </a:pPr>
            <a:r>
              <a:rPr lang="en" sz="2200"/>
              <a:t>Ethernet Shield</a:t>
            </a:r>
          </a:p>
        </p:txBody>
      </p:sp>
      <p:pic>
        <p:nvPicPr>
          <p:cNvPr id="97" name="Shape 97"/>
          <p:cNvPicPr preferRelativeResize="0"/>
          <p:nvPr/>
        </p:nvPicPr>
        <p:blipFill>
          <a:blip r:embed="rId3">
            <a:alphaModFix/>
          </a:blip>
          <a:stretch>
            <a:fillRect/>
          </a:stretch>
        </p:blipFill>
        <p:spPr>
          <a:xfrm>
            <a:off x="0" y="320762"/>
            <a:ext cx="6330900" cy="4501975"/>
          </a:xfrm>
          <a:prstGeom prst="rect">
            <a:avLst/>
          </a:prstGeom>
          <a:noFill/>
          <a:ln>
            <a:noFill/>
          </a:ln>
        </p:spPr>
      </p:pic>
      <p:sp>
        <p:nvSpPr>
          <p:cNvPr id="98" name="Shape 98"/>
          <p:cNvSpPr txBox="1"/>
          <p:nvPr/>
        </p:nvSpPr>
        <p:spPr>
          <a:xfrm>
            <a:off x="6662925" y="1283050"/>
            <a:ext cx="1913400" cy="34329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The Ethernet shield allows an arduino to connect to the internet.</a:t>
            </a:r>
          </a:p>
          <a:p>
            <a:pPr lvl="0" rtl="0">
              <a:spcBef>
                <a:spcPts val="0"/>
              </a:spcBef>
              <a:buNone/>
            </a:pPr>
            <a:r>
              <a:t/>
            </a:r>
            <a:endParaRPr>
              <a:solidFill>
                <a:srgbClr val="FFFFFF"/>
              </a:solidFill>
            </a:endParaRPr>
          </a:p>
          <a:p>
            <a:pPr lvl="0">
              <a:spcBef>
                <a:spcPts val="0"/>
              </a:spcBef>
              <a:buNone/>
            </a:pPr>
            <a:r>
              <a:rPr lang="en">
                <a:solidFill>
                  <a:srgbClr val="FFFFFF"/>
                </a:solidFill>
              </a:rPr>
              <a:t>It uses Digital Pins 10, 11, 12, and 13, also pin 4 for the SD card slot.</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2" name="Shape 102"/>
        <p:cNvGrpSpPr/>
        <p:nvPr/>
      </p:nvGrpSpPr>
      <p:grpSpPr>
        <a:xfrm>
          <a:off x="0" y="0"/>
          <a:ext cx="0" cy="0"/>
          <a:chOff x="0" y="0"/>
          <a:chExt cx="0" cy="0"/>
        </a:xfrm>
      </p:grpSpPr>
      <p:sp>
        <p:nvSpPr>
          <p:cNvPr id="103" name="Shape 103"/>
          <p:cNvSpPr txBox="1"/>
          <p:nvPr>
            <p:ph type="title"/>
          </p:nvPr>
        </p:nvSpPr>
        <p:spPr>
          <a:xfrm>
            <a:off x="6662900" y="281375"/>
            <a:ext cx="2070900" cy="525000"/>
          </a:xfrm>
          <a:prstGeom prst="rect">
            <a:avLst/>
          </a:prstGeom>
        </p:spPr>
        <p:txBody>
          <a:bodyPr anchorCtr="0" anchor="b" bIns="91425" lIns="91425" rIns="91425" tIns="91425">
            <a:noAutofit/>
          </a:bodyPr>
          <a:lstStyle/>
          <a:p>
            <a:pPr lvl="0">
              <a:spcBef>
                <a:spcPts val="0"/>
              </a:spcBef>
              <a:buNone/>
            </a:pPr>
            <a:r>
              <a:rPr lang="en" sz="2500"/>
              <a:t>DHT Sensor</a:t>
            </a:r>
          </a:p>
        </p:txBody>
      </p:sp>
      <p:pic>
        <p:nvPicPr>
          <p:cNvPr id="104" name="Shape 104"/>
          <p:cNvPicPr preferRelativeResize="0"/>
          <p:nvPr/>
        </p:nvPicPr>
        <p:blipFill>
          <a:blip r:embed="rId3">
            <a:alphaModFix/>
          </a:blip>
          <a:stretch>
            <a:fillRect/>
          </a:stretch>
        </p:blipFill>
        <p:spPr>
          <a:xfrm>
            <a:off x="0" y="0"/>
            <a:ext cx="6195588" cy="5143499"/>
          </a:xfrm>
          <a:prstGeom prst="rect">
            <a:avLst/>
          </a:prstGeom>
          <a:noFill/>
          <a:ln>
            <a:noFill/>
          </a:ln>
        </p:spPr>
      </p:pic>
      <p:sp>
        <p:nvSpPr>
          <p:cNvPr id="105" name="Shape 105"/>
          <p:cNvSpPr txBox="1"/>
          <p:nvPr/>
        </p:nvSpPr>
        <p:spPr>
          <a:xfrm>
            <a:off x="6246475" y="866625"/>
            <a:ext cx="2813700" cy="41982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The DHT22 sensor measures Temperature and Humidity and throws back a digital signal so no need for an analog input.</a:t>
            </a:r>
          </a:p>
          <a:p>
            <a:pPr lvl="0" rtl="0">
              <a:spcBef>
                <a:spcPts val="0"/>
              </a:spcBef>
              <a:buNone/>
            </a:pPr>
            <a:r>
              <a:t/>
            </a:r>
            <a:endParaRPr>
              <a:solidFill>
                <a:srgbClr val="FFFFFF"/>
              </a:solidFill>
            </a:endParaRPr>
          </a:p>
          <a:p>
            <a:pPr lvl="0" rtl="0">
              <a:spcBef>
                <a:spcPts val="0"/>
              </a:spcBef>
              <a:buNone/>
            </a:pPr>
            <a:r>
              <a:t/>
            </a:r>
            <a:endParaRPr>
              <a:solidFill>
                <a:srgbClr val="FFFFFF"/>
              </a:solidFill>
            </a:endParaRPr>
          </a:p>
          <a:p>
            <a:pPr lvl="0" rtl="0">
              <a:spcBef>
                <a:spcPts val="0"/>
              </a:spcBef>
              <a:buNone/>
            </a:pPr>
            <a:r>
              <a:rPr lang="en">
                <a:solidFill>
                  <a:srgbClr val="FFFFFF"/>
                </a:solidFill>
              </a:rPr>
              <a:t>Luckily Adafruit wrote a library for this sensor, so using this sensor was easy to do. </a:t>
            </a:r>
          </a:p>
          <a:p>
            <a:pPr lvl="0" rtl="0">
              <a:spcBef>
                <a:spcPts val="0"/>
              </a:spcBef>
              <a:buNone/>
            </a:pPr>
            <a:r>
              <a:t/>
            </a:r>
            <a:endParaRPr>
              <a:solidFill>
                <a:srgbClr val="FFFFFF"/>
              </a:solidFill>
            </a:endParaRPr>
          </a:p>
          <a:p>
            <a:pPr lvl="0" rtl="0">
              <a:spcBef>
                <a:spcPts val="0"/>
              </a:spcBef>
              <a:buNone/>
            </a:pPr>
            <a:r>
              <a:rPr lang="en">
                <a:solidFill>
                  <a:srgbClr val="FFFFFF"/>
                </a:solidFill>
              </a:rPr>
              <a:t>-Con: This is a slow sensor, meaning you have to wait at least 2 seconds for the sensor to throw another value back.</a:t>
            </a:r>
          </a:p>
          <a:p>
            <a:pPr lvl="0">
              <a:spcBef>
                <a:spcPts val="0"/>
              </a:spcBef>
              <a:buNone/>
            </a:pPr>
            <a:r>
              <a:t/>
            </a:r>
            <a:endParaRP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9" name="Shape 109"/>
        <p:cNvGrpSpPr/>
        <p:nvPr/>
      </p:nvGrpSpPr>
      <p:grpSpPr>
        <a:xfrm>
          <a:off x="0" y="0"/>
          <a:ext cx="0" cy="0"/>
          <a:chOff x="0" y="0"/>
          <a:chExt cx="0" cy="0"/>
        </a:xfrm>
      </p:grpSpPr>
      <p:sp>
        <p:nvSpPr>
          <p:cNvPr id="110" name="Shape 110"/>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Connecting to a router</a:t>
            </a:r>
          </a:p>
        </p:txBody>
      </p:sp>
      <p:sp>
        <p:nvSpPr>
          <p:cNvPr id="111" name="Shape 111"/>
          <p:cNvSpPr txBox="1"/>
          <p:nvPr>
            <p:ph idx="1" type="body"/>
          </p:nvPr>
        </p:nvSpPr>
        <p:spPr>
          <a:xfrm>
            <a:off x="387900" y="1489824"/>
            <a:ext cx="8368200" cy="3078900"/>
          </a:xfrm>
          <a:prstGeom prst="rect">
            <a:avLst/>
          </a:prstGeom>
        </p:spPr>
        <p:txBody>
          <a:bodyPr anchorCtr="0" anchor="t" bIns="91425" lIns="91425" rIns="91425" tIns="91425">
            <a:noAutofit/>
          </a:bodyPr>
          <a:lstStyle/>
          <a:p>
            <a:pPr lvl="0" rtl="0">
              <a:spcBef>
                <a:spcPts val="0"/>
              </a:spcBef>
              <a:buNone/>
            </a:pPr>
            <a:r>
              <a:rPr lang="en"/>
              <a:t>Connecting the arduino to the internet was complicated.</a:t>
            </a:r>
          </a:p>
          <a:p>
            <a:pPr indent="-228600" lvl="0" marL="457200" rtl="0">
              <a:spcBef>
                <a:spcPts val="0"/>
              </a:spcBef>
              <a:buAutoNum type="arabicPeriod"/>
            </a:pPr>
            <a:r>
              <a:rPr lang="en"/>
              <a:t>MAC Address (Media Access Control)</a:t>
            </a:r>
          </a:p>
          <a:p>
            <a:pPr indent="-228600" lvl="0" marL="457200" rtl="0">
              <a:spcBef>
                <a:spcPts val="0"/>
              </a:spcBef>
              <a:buAutoNum type="arabicPeriod"/>
            </a:pPr>
            <a:r>
              <a:rPr lang="en"/>
              <a:t>IP Address Assignment - Dynamic Vs Static</a:t>
            </a:r>
          </a:p>
          <a:p>
            <a:pPr indent="-228600" lvl="0" marL="457200" rtl="0">
              <a:spcBef>
                <a:spcPts val="0"/>
              </a:spcBef>
              <a:buAutoNum type="arabicPeriod"/>
            </a:pPr>
            <a:r>
              <a:rPr lang="en"/>
              <a:t>Learning HTML (Hyper Text Markup Language)</a:t>
            </a:r>
          </a:p>
          <a:p>
            <a:pPr indent="-228600" lvl="0" marL="457200" rtl="0">
              <a:spcBef>
                <a:spcPts val="0"/>
              </a:spcBef>
              <a:buAutoNum type="arabicPeriod"/>
            </a:pPr>
            <a:r>
              <a:rPr lang="en"/>
              <a:t>Adding HTML to Arduino code</a:t>
            </a:r>
          </a:p>
          <a:p>
            <a:pPr indent="-228600" lvl="0" marL="457200" rtl="0">
              <a:spcBef>
                <a:spcPts val="0"/>
              </a:spcBef>
              <a:buAutoNum type="arabicPeriod"/>
            </a:pPr>
            <a:r>
              <a:rPr lang="en"/>
              <a:t>Pray that the internet gods are on your side.</a:t>
            </a: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5" name="Shape 115"/>
        <p:cNvGrpSpPr/>
        <p:nvPr/>
      </p:nvGrpSpPr>
      <p:grpSpPr>
        <a:xfrm>
          <a:off x="0" y="0"/>
          <a:ext cx="0" cy="0"/>
          <a:chOff x="0" y="0"/>
          <a:chExt cx="0" cy="0"/>
        </a:xfrm>
      </p:grpSpPr>
      <p:sp>
        <p:nvSpPr>
          <p:cNvPr id="116" name="Shape 116"/>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t/>
            </a:r>
            <a:endParaRPr/>
          </a:p>
        </p:txBody>
      </p:sp>
      <p:sp>
        <p:nvSpPr>
          <p:cNvPr id="117" name="Shape 117"/>
          <p:cNvSpPr txBox="1"/>
          <p:nvPr>
            <p:ph idx="1" type="body"/>
          </p:nvPr>
        </p:nvSpPr>
        <p:spPr>
          <a:xfrm>
            <a:off x="387900" y="1489824"/>
            <a:ext cx="8368200" cy="3078900"/>
          </a:xfrm>
          <a:prstGeom prst="rect">
            <a:avLst/>
          </a:prstGeom>
        </p:spPr>
        <p:txBody>
          <a:bodyPr anchorCtr="0" anchor="t" bIns="91425" lIns="91425" rIns="91425" tIns="91425">
            <a:noAutofit/>
          </a:bodyPr>
          <a:lstStyle/>
          <a:p>
            <a:pPr lvl="0">
              <a:spcBef>
                <a:spcPts val="0"/>
              </a:spcBef>
              <a:buNone/>
            </a:pPr>
            <a:r>
              <a:t/>
            </a:r>
            <a:endParaRPr/>
          </a:p>
        </p:txBody>
      </p:sp>
      <p:pic>
        <p:nvPicPr>
          <p:cNvPr id="118" name="Shape 118"/>
          <p:cNvPicPr preferRelativeResize="0"/>
          <p:nvPr/>
        </p:nvPicPr>
        <p:blipFill rotWithShape="1">
          <a:blip r:embed="rId3">
            <a:alphaModFix/>
          </a:blip>
          <a:srcRect b="7638" l="15141" r="11993" t="25587"/>
          <a:stretch/>
        </p:blipFill>
        <p:spPr>
          <a:xfrm>
            <a:off x="0" y="0"/>
            <a:ext cx="9144000" cy="5143499"/>
          </a:xfrm>
          <a:prstGeom prst="rect">
            <a:avLst/>
          </a:prstGeom>
          <a:noFill/>
          <a:ln>
            <a:noFill/>
          </a:ln>
        </p:spPr>
      </p:pic>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